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3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9144000" cy="6858000" type="screen4x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4462" cy="41052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4279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48AE55-34B3-4CAF-BCF5-FA0C632FEA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179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435E0-C210-42EA-B261-FE183E5426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513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8288" y="1371600"/>
            <a:ext cx="2065337" cy="42084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2275" y="1371600"/>
            <a:ext cx="6043613" cy="42084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DC808F-6A25-41CC-80F2-9E72319560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8674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85B387-F231-467A-8138-2DA9578745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8055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76CD3-8478-4372-9EE4-42F8D6BAC8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8398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6247BA-1825-4134-BD7E-1FAACFAA45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1983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5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4F22F8-0E42-4350-81B4-005383042D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0647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8D999A-48A4-4C33-9ACC-C054E18B7B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138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0E246-A15E-4DB2-8380-4701FE8992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1067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71ECB-6E31-48D4-B403-26203C77C2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4448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883C26-27F8-4AA3-B898-08A7F9A181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959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0EB4D-B3E4-4ABB-A358-1496C55ABA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4105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0AC9A0-DAB4-4A25-BFA7-8C5ADDFB11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0752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60629D-31D5-48D5-A664-4943D249B3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8792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3070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3070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316B1-5660-44AC-A62F-2A92B52411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5286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47E4C4-C5E3-4F37-829B-CDC065EC83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1721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2F98CF-E459-4B3B-90A2-5F56895740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98193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22496C-E139-4638-8DA4-EA34383FC9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1316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9415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51113" y="1600200"/>
            <a:ext cx="19415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47B3E5-EE68-4FBC-AA58-C5B5181023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443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B131E-60F0-41B9-A2AD-0EA7B022DF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74087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572E0F-B1AF-4BD2-B441-9312363934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7179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584E7A-4A2C-42BF-A9CD-5FE722D0FE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360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709107-BA1E-4744-A837-84CDDE6E44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5063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C7DFEF-56B6-4310-B677-FA62AF955E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5743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2AB57A-A9F8-4C6E-853B-9FAAF973E5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4673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50BB46-9C66-41A0-AB81-88B325ABAC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581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BA1D0A-FC72-4DCB-8AA8-6FA65B36E1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2125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57655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96290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629070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27462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1375" y="1906588"/>
            <a:ext cx="3827463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99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03269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55371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5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6BD63-141D-4356-B6D9-2DF17B2799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68502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705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46363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5583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1168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7800" y="503238"/>
            <a:ext cx="1951038" cy="5722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503238"/>
            <a:ext cx="5703887" cy="5722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900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503238"/>
            <a:ext cx="7807325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550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F1686-7213-4355-8CCF-AF9E538EC3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1985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C4F02-3ECC-4E02-BC3B-77AB0440BB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3663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1C25C-545C-48EA-9E70-E56DC500FC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8245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00912-AA95-4A1B-8412-55FB257288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6463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748CDA-4AB0-4D1E-A071-DC45F0DF01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379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22275" y="1371600"/>
            <a:ext cx="822642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0" rIns="4572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6675"/>
            <a:ext cx="2130425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124200" y="6416675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7924800" y="6416675"/>
            <a:ext cx="758825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fld id="{DE14D726-D36C-453B-AFBC-00E6DC357A8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604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ftr="0"/>
  <p:txStyles>
    <p:titleStyle>
      <a:lvl1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2pPr>
      <a:lvl3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3pPr>
      <a:lvl4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4pPr>
      <a:lvl5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8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6675"/>
            <a:ext cx="2130425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 smtClean="0">
                <a:solidFill>
                  <a:srgbClr val="000000"/>
                </a:solidFill>
                <a:latin typeface="+mn-lt"/>
                <a:ea typeface="Microsoft YaHei" charset="-122"/>
              </a:defRPr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124200" y="6416675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7924800" y="6416675"/>
            <a:ext cx="758825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A8A1A7C5-4B68-43E1-B308-DEA813C19F8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604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/>
  <p:txStyles>
    <p:titleStyle>
      <a:lvl1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2pPr>
      <a:lvl3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3pPr>
      <a:lvl4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4pPr>
      <a:lvl5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8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40354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6675"/>
            <a:ext cx="2130425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 smtClean="0">
                <a:solidFill>
                  <a:srgbClr val="000000"/>
                </a:solidFill>
                <a:latin typeface="+mn-lt"/>
                <a:ea typeface="Microsoft YaHei" charset="-122"/>
              </a:defRPr>
            </a:lvl1pPr>
          </a:lstStyle>
          <a:p>
            <a:pPr>
              <a:defRPr/>
            </a:pPr>
            <a:r>
              <a:rPr lang="ru-RU"/>
              <a:t>05.12.16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4200" y="6416675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924800" y="6416675"/>
            <a:ext cx="758825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4A678AB-B16C-4373-90E9-537C436FDC7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/>
  <p:txStyles>
    <p:titleStyle>
      <a:lvl1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2pPr>
      <a:lvl3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3pPr>
      <a:lvl4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4pPr>
      <a:lvl5pPr algn="l" defTabSz="449263" rtl="0" eaLnBrk="0" fontAlgn="base" hangingPunct="0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8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8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368300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525" cap="flat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503238"/>
            <a:ext cx="78073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80732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57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latin typeface="Arial" charset="0"/>
              <a:ea typeface="Microsoft YaHe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0" y="2000250"/>
            <a:ext cx="5429250" cy="4500563"/>
          </a:xfrm>
        </p:spPr>
        <p:txBody>
          <a:bodyPr tIns="35640"/>
          <a:lstStyle/>
          <a:p>
            <a:pPr marL="215900" indent="-214313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/>
            </a:r>
            <a:b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</a:b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/>
            </a:r>
            <a:b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</a:b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/>
            </a:r>
            <a:b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</a:br>
            <a:r>
              <a:rPr lang="ko-KR" altLang="en-US" sz="6000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ko-KR" altLang="en-US" sz="6000" b="0">
                <a:solidFill>
                  <a:srgbClr val="0000FF"/>
                </a:solidFill>
                <a:latin typeface="Lucida Sans Unicode" panose="020B0602030504020204" pitchFamily="34" charset="0"/>
                <a:ea typeface="굴림" panose="020B0600000101010101" pitchFamily="34" charset="-127"/>
                <a:cs typeface="Times New Roman" panose="02020603050405020304" pitchFamily="18" charset="0"/>
              </a:rPr>
              <a:t>А</a:t>
            </a:r>
            <a:r>
              <a:rPr lang="ko-KR" altLang="en-US" sz="6000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.</a:t>
            </a:r>
            <a:r>
              <a:rPr lang="ko-KR" altLang="en-US" sz="6000" b="0">
                <a:solidFill>
                  <a:srgbClr val="0000FF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С</a:t>
            </a:r>
            <a:r>
              <a:rPr lang="ko-KR" altLang="en-US" sz="6000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.</a:t>
            </a:r>
            <a:r>
              <a:rPr lang="ko-KR" altLang="en-US" sz="6000" b="0">
                <a:solidFill>
                  <a:srgbClr val="0000FF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Пушкин</a:t>
            </a:r>
            <a:r>
              <a:rPr lang="ko-KR" altLang="en-US" sz="6000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/>
            </a:r>
            <a:br>
              <a:rPr lang="ko-KR" altLang="en-US" sz="6000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</a:b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lang="ko-KR" altLang="en-US" b="0">
                <a:solidFill>
                  <a:srgbClr val="0000FF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для</a:t>
            </a: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lang="ko-KR" altLang="en-US" b="0">
                <a:solidFill>
                  <a:srgbClr val="0000FF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детей</a:t>
            </a: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5-7 </a:t>
            </a:r>
            <a:r>
              <a:rPr lang="ko-KR" altLang="en-US" b="0">
                <a:solidFill>
                  <a:srgbClr val="0000FF"/>
                </a:solidFill>
                <a:latin typeface="Lucida Sans Unicode" panose="020B0602030504020204" pitchFamily="34" charset="0"/>
                <a:ea typeface="굴림" panose="020B0600000101010101" pitchFamily="34" charset="-127"/>
              </a:rPr>
              <a:t>лет</a:t>
            </a:r>
            <a:r>
              <a:rPr lang="ko-KR" altLang="en-US" b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143125" y="3357563"/>
            <a:ext cx="4857750" cy="428625"/>
          </a:xfrm>
        </p:spPr>
        <p:txBody>
          <a:bodyPr tIns="60480"/>
          <a:lstStyle/>
          <a:p>
            <a:pPr marL="431800" indent="-322263" eaLnBrk="1">
              <a:lnSpc>
                <a:spcPct val="83000"/>
              </a:lnSpc>
              <a:spcAft>
                <a:spcPts val="140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ko-KR" altLang="en-US">
              <a:ea typeface="굴림" panose="020B0600000101010101" pitchFamily="34" charset="-127"/>
              <a:cs typeface="Arial" panose="020B0604020202020204" pitchFamily="34" charset="0"/>
            </a:endParaRPr>
          </a:p>
          <a:p>
            <a:pPr marL="431800" indent="-322263" eaLnBrk="1">
              <a:lnSpc>
                <a:spcPct val="83000"/>
              </a:lnSpc>
              <a:spcAft>
                <a:spcPts val="140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ko-KR">
                <a:ea typeface="굴림" panose="020B0600000101010101" pitchFamily="34" charset="-127"/>
                <a:cs typeface="Arial" panose="020B0604020202020204" pitchFamily="34" charset="0"/>
              </a:rPr>
              <a:t>                                                           </a:t>
            </a:r>
            <a:endParaRPr lang="ko-KR" altLang="en-US">
              <a:ea typeface="굴림" panose="020B0600000101010101" pitchFamily="34" charset="-127"/>
              <a:cs typeface="Arial" panose="020B0604020202020204" pitchFamily="34" charset="0"/>
            </a:endParaRPr>
          </a:p>
          <a:p>
            <a:pPr marL="431800" indent="-322263" eaLnBrk="1">
              <a:lnSpc>
                <a:spcPct val="83000"/>
              </a:lnSpc>
              <a:spcAft>
                <a:spcPts val="140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ko-KR" altLang="en-US">
              <a:ea typeface="굴림" panose="020B0600000101010101" pitchFamily="34" charset="-127"/>
              <a:cs typeface="Arial" panose="020B0604020202020204" pitchFamily="34" charset="0"/>
            </a:endParaRPr>
          </a:p>
          <a:p>
            <a:pPr marL="431800" indent="-322263" eaLnBrk="1">
              <a:lnSpc>
                <a:spcPct val="83000"/>
              </a:lnSpc>
              <a:spcAft>
                <a:spcPts val="140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ko-KR" altLang="en-US">
              <a:ea typeface="굴림" panose="020B0600000101010101" pitchFamily="34" charset="-127"/>
              <a:cs typeface="Arial" panose="020B0604020202020204" pitchFamily="34" charset="0"/>
            </a:endParaRPr>
          </a:p>
          <a:p>
            <a:pPr marL="431800" indent="-322263" algn="r" eaLnBrk="1">
              <a:lnSpc>
                <a:spcPct val="83000"/>
              </a:lnSpc>
              <a:spcAft>
                <a:spcPts val="140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ko-KR" altLang="en-US">
                <a:ea typeface="굴림" panose="020B0600000101010101" pitchFamily="34" charset="-127"/>
                <a:cs typeface="Arial" panose="020B0604020202020204" pitchFamily="34" charset="0"/>
              </a:rPr>
              <a:t>                                         </a:t>
            </a:r>
            <a:r>
              <a:rPr lang="ko-KR" altLang="en-US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</a:t>
            </a:r>
            <a:endParaRPr lang="ko-KR" altLang="en-US"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5124" name="Picture 4" descr="C:\Users\Библиотека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428750"/>
            <a:ext cx="6286500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7504" y="24431"/>
            <a:ext cx="9036496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детский сад №38 «Зоренька»</a:t>
            </a:r>
            <a:endParaRPr lang="ru-RU" altLang="ru-RU" sz="1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541932" y="5995176"/>
            <a:ext cx="3556992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Подготовила: воспитатель </a:t>
            </a:r>
            <a:r>
              <a:rPr lang="ru-RU" altLang="ru-RU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Гаджимурадова</a:t>
            </a:r>
            <a:r>
              <a:rPr lang="ru-RU" alt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Л.Г.</a:t>
            </a:r>
            <a:endParaRPr lang="ru-RU" altLang="ru-RU" dirty="0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 additive="repl"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1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1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81978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703263" y="6237288"/>
            <a:ext cx="77263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      Когда А.С.Пушкин был мальчиком, у него была няня – Арина Родионовна.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381635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4529138" y="404813"/>
            <a:ext cx="4614862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Именно она заменила  поэту мать , подарила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все свое тепло и ласку , научила любить все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русское , воспитала у молодого Пушкина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любовь к замечательному, богатому,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образному ,прекрасному русскому языку.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Именно она, Арина Родионовна , рассказы-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вала  маленькому Саше  старинные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 былины и сказки о  богатырях, выходящих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из морской пучины…..</a:t>
            </a: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2997200"/>
            <a:ext cx="5688012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0350"/>
            <a:ext cx="78486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684213" y="5661025"/>
            <a:ext cx="8280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… и о царевне , отравленной собственной мачехой и заснувшей на</a:t>
            </a: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900113" y="5949950"/>
            <a:ext cx="7632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                 на долгие года 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71220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415925" y="6021388"/>
            <a:ext cx="74152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Calibri" panose="020F0502020204030204" pitchFamily="34" charset="0"/>
              </a:rPr>
              <a:t>… и о глупом царе , которого обманула и погубила Шамаханская царица…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lIns="90000" tIns="45000" rIns="90000" bIns="45000" anchor="t"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100">
                <a:latin typeface="Calibri" panose="020F0502020204030204" pitchFamily="34" charset="0"/>
              </a:rPr>
              <a:t/>
            </a:r>
            <a:br>
              <a:rPr lang="ru-RU" altLang="ru-RU" sz="4100">
                <a:latin typeface="Calibri" panose="020F0502020204030204" pitchFamily="34" charset="0"/>
              </a:rPr>
            </a:br>
            <a:r>
              <a:rPr lang="ru-RU" altLang="ru-RU" sz="2700">
                <a:solidFill>
                  <a:srgbClr val="00FFFF"/>
                </a:solidFill>
                <a:latin typeface="Times New Roman" panose="02020603050405020304" pitchFamily="18" charset="0"/>
              </a:rPr>
              <a:t>У лукоморья дуб зелёный</a:t>
            </a:r>
            <a:r>
              <a:rPr lang="ru-RU" altLang="ru-RU" sz="270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7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2700" i="1">
                <a:solidFill>
                  <a:srgbClr val="FFFF00"/>
                </a:solidFill>
                <a:latin typeface="Times New Roman" panose="02020603050405020304" pitchFamily="18" charset="0"/>
              </a:rPr>
              <a:t>Из поэмы "Руслан и Людмила"</a:t>
            </a:r>
            <a:r>
              <a:rPr lang="ru-RU" altLang="ru-RU" sz="2700">
                <a:solidFill>
                  <a:srgbClr val="FFFF00"/>
                </a:solidFill>
                <a:latin typeface="Times New Roman" panose="02020603050405020304" pitchFamily="18" charset="0"/>
              </a:rPr>
              <a:t> - А.С. Пушкин</a:t>
            </a:r>
            <a:r>
              <a:rPr lang="ru-RU" altLang="ru-RU" sz="4100">
                <a:solidFill>
                  <a:srgbClr val="FFFF00"/>
                </a:solidFill>
                <a:latin typeface="Calibri" panose="020F0502020204030204" pitchFamily="34" charset="0"/>
              </a:rPr>
              <a:t/>
            </a:r>
            <a:br>
              <a:rPr lang="ru-RU" altLang="ru-RU" sz="4100">
                <a:solidFill>
                  <a:srgbClr val="FFFF00"/>
                </a:solidFill>
                <a:latin typeface="Calibri" panose="020F0502020204030204" pitchFamily="34" charset="0"/>
              </a:rPr>
            </a:br>
            <a:endParaRPr lang="ru-RU" altLang="ru-RU" sz="410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 lIns="90000" tIns="45000" rIns="90000" bIns="45000"/>
          <a:lstStyle/>
          <a:p>
            <a:pPr marL="546100" indent="-409575" eaLnBrk="1" hangingPunct="1">
              <a:lnSpc>
                <a:spcPct val="100000"/>
              </a:lnSpc>
              <a:spcBef>
                <a:spcPts val="563"/>
              </a:spcBef>
              <a:spcAft>
                <a:spcPts val="1425"/>
              </a:spcAft>
              <a:buSzPct val="65000"/>
              <a:buFont typeface="Wingdings 2" panose="05020102010507070707" pitchFamily="18" charset="2"/>
              <a:buChar char="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altLang="ru-RU">
                <a:latin typeface="Calibri" panose="020F0502020204030204" pitchFamily="34" charset="0"/>
              </a:rPr>
              <a:t>У лукоморья дуб зелёный;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Златая цепь на дубе том: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И днём и ночью кот учёный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Всё ходит по цепи кругом;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Идёт направо - песнь заводит,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Налево - сказку говорит.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Там чудеса: там леший бродит,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Русалка на ветвях сидит;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Там на неведомых дорожках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Следы невиданных зверей;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Избушка там на курьих ножках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Стоит без окон, без дверей;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Там лес и дол видений полны;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Там о заре прихлынут волны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На брег песчаный и пустой,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И тридцать витязей прекрасных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Чредой из вод выходят ясных,</a:t>
            </a:r>
            <a:br>
              <a:rPr lang="ru-RU" altLang="ru-RU">
                <a:latin typeface="Calibri" panose="020F0502020204030204" pitchFamily="34" charset="0"/>
              </a:rPr>
            </a:br>
            <a:r>
              <a:rPr lang="ru-RU" altLang="ru-RU">
                <a:latin typeface="Calibri" panose="020F0502020204030204" pitchFamily="34" charset="0"/>
              </a:rPr>
              <a:t>И с ними дядька их морской;</a:t>
            </a:r>
            <a:br>
              <a:rPr lang="ru-RU" altLang="ru-RU">
                <a:latin typeface="Calibri" panose="020F0502020204030204" pitchFamily="34" charset="0"/>
              </a:rPr>
            </a:br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</p:spPr>
        <p:txBody>
          <a:bodyPr lIns="90000" tIns="45000" rIns="90000" bIns="45000"/>
          <a:lstStyle/>
          <a:p>
            <a:pPr marL="546100" indent="-409575" eaLnBrk="1" hangingPunct="1">
              <a:spcBef>
                <a:spcPts val="563"/>
              </a:spcBef>
              <a:spcAft>
                <a:spcPts val="1425"/>
              </a:spcAft>
              <a:buSzPct val="65000"/>
              <a:buFont typeface="Wingdings 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lang="ru-RU">
                <a:latin typeface="Calibri" charset="0"/>
                <a:ea typeface="Microsoft YaHei" charset="-122"/>
              </a:rPr>
              <a:t>Там королевич мимоходом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Пленяет грозного царя;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Там в облаках перед народом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Через леса, через моря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Колдун несёт богатыря;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В темнице там царевна тужит,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А бурый волк ей верно служит;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Там ступа с Бабою Ягой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Идёт, бредёт сама собой,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Там царь Кощей над златом чахнет;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Там русский дух... там Русью пахнет!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И там я был, и мёд я пил;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У моря видел дуб зелёный;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Под ним сидел, и кот учёный</a:t>
            </a:r>
            <a:br>
              <a:rPr lang="ru-RU">
                <a:latin typeface="Calibri" charset="0"/>
                <a:ea typeface="Microsoft YaHei" charset="-122"/>
              </a:rPr>
            </a:br>
            <a:r>
              <a:rPr lang="ru-RU">
                <a:latin typeface="Calibri" charset="0"/>
                <a:ea typeface="Microsoft YaHei" charset="-122"/>
              </a:rPr>
              <a:t>Свои мне сказки говорил.</a:t>
            </a:r>
            <a:br>
              <a:rPr lang="ru-RU">
                <a:latin typeface="Calibri" charset="0"/>
                <a:ea typeface="Microsoft YaHei" charset="-122"/>
              </a:rPr>
            </a:br>
            <a:endParaRPr lang="ru-RU">
              <a:latin typeface="Calibri" charset="0"/>
              <a:ea typeface="Microsoft YaHei" charset="-122"/>
            </a:endParaRPr>
          </a:p>
          <a:p>
            <a:pPr marL="0" indent="136525" eaLnBrk="1" hangingPunct="1">
              <a:spcBef>
                <a:spcPts val="563"/>
              </a:spcBef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endParaRPr lang="ru-RU">
              <a:latin typeface="Calibri" charset="0"/>
              <a:ea typeface="Microsoft YaHei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179388" y="260350"/>
            <a:ext cx="8964612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4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4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800">
                <a:solidFill>
                  <a:srgbClr val="000000"/>
                </a:solidFill>
                <a:latin typeface="Times New Roman" panose="02020603050405020304" pitchFamily="18" charset="0"/>
              </a:rPr>
              <a:t>- С помощью какого предмета одна своенравная царица узнала, красива ли она? Как называется эта сказка?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8913"/>
            <a:ext cx="648017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684213" y="260350"/>
            <a:ext cx="78486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4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4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800">
                <a:solidFill>
                  <a:srgbClr val="000000"/>
                </a:solidFill>
                <a:latin typeface="Times New Roman" panose="02020603050405020304" pitchFamily="18" charset="0"/>
              </a:rPr>
              <a:t>- Кто исполнял желания бедного старика? Из какой сказки эти персонажи?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4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790575"/>
            <a:ext cx="794385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492375"/>
            <a:ext cx="2160587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35038"/>
          </a:xfrm>
        </p:spPr>
        <p:txBody>
          <a:bodyPr lIns="90000" tIns="45000" rIns="90000" bIns="45000" anchor="t"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00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ru-RU" altLang="ru-RU" sz="2000">
                <a:solidFill>
                  <a:srgbClr val="FFFFFF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000">
                <a:solidFill>
                  <a:srgbClr val="FFFFFF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rgbClr val="FFFFFF"/>
                </a:solidFill>
                <a:latin typeface="Times New Roman" panose="02020603050405020304" pitchFamily="18" charset="0"/>
              </a:rPr>
              <a:t>                                     </a:t>
            </a:r>
            <a:r>
              <a:rPr lang="ru-RU" altLang="ru-RU" sz="2400">
                <a:solidFill>
                  <a:srgbClr val="FFFFFF"/>
                </a:solidFill>
                <a:latin typeface="Times New Roman" panose="02020603050405020304" pitchFamily="18" charset="0"/>
              </a:rPr>
              <a:t>« А.С.Пушкин »</a:t>
            </a:r>
            <a:r>
              <a:rPr lang="ru-RU" altLang="ru-RU" sz="2000">
                <a:solidFill>
                  <a:srgbClr val="FFFFFF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000">
                <a:solidFill>
                  <a:srgbClr val="FFFFFF"/>
                </a:solidFill>
                <a:latin typeface="Times New Roman" panose="02020603050405020304" pitchFamily="18" charset="0"/>
              </a:rPr>
            </a:br>
            <a:endParaRPr lang="ru-RU" altLang="ru-RU" sz="20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332163"/>
            <a:ext cx="6400800" cy="1752600"/>
          </a:xfrm>
        </p:spPr>
        <p:txBody>
          <a:bodyPr tIns="15120"/>
          <a:lstStyle/>
          <a:p>
            <a:pPr eaLnBrk="1">
              <a:buFont typeface="Times New Roman" panose="02020603050405020304" pitchFamily="18" charset="0"/>
              <a:buNone/>
            </a:pPr>
            <a:endParaRPr lang="ru-RU" altLang="ru-RU"/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23950"/>
            <a:ext cx="28575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123950"/>
            <a:ext cx="19050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052513"/>
            <a:ext cx="21526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076700"/>
            <a:ext cx="19050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3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581525"/>
            <a:ext cx="1439862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4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789363"/>
            <a:ext cx="2735262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395288" y="2551113"/>
            <a:ext cx="84963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400" b="1">
                <a:solidFill>
                  <a:srgbClr val="000000"/>
                </a:solidFill>
                <a:latin typeface="Times New Roman" panose="02020603050405020304" pitchFamily="18" charset="0"/>
              </a:rPr>
              <a:t>- С кем пришлось тягаться в силе и ловкости одному работнику? Как называется эта сказка?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4813"/>
            <a:ext cx="828040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252413" y="2967038"/>
            <a:ext cx="8640762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000" b="1">
                <a:solidFill>
                  <a:srgbClr val="000000"/>
                </a:solidFill>
                <a:latin typeface="Times New Roman" panose="02020603050405020304" pitchFamily="18" charset="0"/>
              </a:rPr>
              <a:t>- От чего заснула молодая царица? Кто принес ей яблоко?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60350"/>
            <a:ext cx="6480175" cy="633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252413" y="3244850"/>
            <a:ext cx="87122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000">
                <a:solidFill>
                  <a:srgbClr val="000000"/>
                </a:solidFill>
                <a:latin typeface="Times New Roman" panose="02020603050405020304" pitchFamily="18" charset="0"/>
              </a:rPr>
              <a:t>- Кого подарил мудрец царю Дадону?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36495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2286000" y="2352675"/>
            <a:ext cx="45720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/>
              <a:t>.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72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28625"/>
            <a:ext cx="487362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989513" y="1714500"/>
            <a:ext cx="4011612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800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Александр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800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Сергеевич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800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Пушкин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4800" b="1" i="1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4800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1799-1837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0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1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14313" y="285750"/>
            <a:ext cx="4429125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600" i="1">
                <a:solidFill>
                  <a:srgbClr val="000000"/>
                </a:solidFill>
                <a:latin typeface="Bookman Old Style" panose="02050604050505020204" pitchFamily="18" charset="0"/>
              </a:rPr>
              <a:t>6 июня 1799 года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600" i="1">
                <a:solidFill>
                  <a:srgbClr val="000000"/>
                </a:solidFill>
                <a:latin typeface="Bookman Old Style" panose="02050604050505020204" pitchFamily="18" charset="0"/>
              </a:rPr>
              <a:t>в Москве в дворянской помещичьей семье Пушкиных родился мальчик, которому суждено было стать одним из величайших поэтов России.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8" y="642938"/>
            <a:ext cx="4183062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500563" y="6286500"/>
            <a:ext cx="45005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000" b="1" i="1">
                <a:solidFill>
                  <a:srgbClr val="000000"/>
                </a:solidFill>
                <a:latin typeface="Bookman Old Style" panose="02050604050505020204" pitchFamily="18" charset="0"/>
              </a:rPr>
              <a:t>  Пушкин-ребенок. 1800-1802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9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71500"/>
            <a:ext cx="409257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357688" y="214313"/>
            <a:ext cx="45720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400" i="1">
                <a:solidFill>
                  <a:srgbClr val="000000"/>
                </a:solidFill>
                <a:latin typeface="Bookman Old Style" panose="02050604050505020204" pitchFamily="18" charset="0"/>
              </a:rPr>
              <a:t>Отец,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400" i="1" u="sng">
                <a:solidFill>
                  <a:srgbClr val="000000"/>
                </a:solidFill>
                <a:latin typeface="Bookman Old Style" panose="02050604050505020204" pitchFamily="18" charset="0"/>
              </a:rPr>
              <a:t>Сергей Львович</a:t>
            </a:r>
            <a:r>
              <a:rPr lang="ru-RU" altLang="ru-RU" sz="3400" i="1">
                <a:solidFill>
                  <a:srgbClr val="000000"/>
                </a:solidFill>
                <a:latin typeface="Bookman Old Style" panose="02050604050505020204" pitchFamily="18" charset="0"/>
              </a:rPr>
              <a:t>, небогатый помещик, человек образованный, хорошо знал литературу,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400" i="1">
                <a:solidFill>
                  <a:srgbClr val="000000"/>
                </a:solidFill>
                <a:latin typeface="Bookman Old Style" panose="02050604050505020204" pitchFamily="18" charset="0"/>
              </a:rPr>
              <a:t>был знаком со многими русскими писателями и сам немного писал.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28625" y="6143625"/>
            <a:ext cx="3929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400" b="1" i="1">
                <a:solidFill>
                  <a:srgbClr val="000000"/>
                </a:solidFill>
                <a:latin typeface="Bookman Old Style" panose="02050604050505020204" pitchFamily="18" charset="0"/>
              </a:rPr>
              <a:t>С.Л. Пушкин. 1824.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57188"/>
            <a:ext cx="3452812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929063" y="1431925"/>
            <a:ext cx="4854575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100" i="1">
                <a:solidFill>
                  <a:srgbClr val="000000"/>
                </a:solidFill>
                <a:latin typeface="Bookman Old Style" panose="02050604050505020204" pitchFamily="18" charset="0"/>
              </a:rPr>
              <a:t>Мать,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3100" i="1" u="sng">
                <a:solidFill>
                  <a:srgbClr val="000000"/>
                </a:solidFill>
                <a:latin typeface="Bookman Old Style" panose="02050604050505020204" pitchFamily="18" charset="0"/>
              </a:rPr>
              <a:t>Надежда Осиповна</a:t>
            </a:r>
            <a:r>
              <a:rPr lang="ru-RU" altLang="ru-RU" sz="3100" i="1">
                <a:solidFill>
                  <a:srgbClr val="000000"/>
                </a:solidFill>
                <a:latin typeface="Bookman Old Style" panose="02050604050505020204" pitchFamily="18" charset="0"/>
              </a:rPr>
              <a:t>, приходилась внучкой арапу Петра </a:t>
            </a:r>
            <a:r>
              <a:rPr lang="en-US" altLang="ru-RU" sz="3100" i="1">
                <a:solidFill>
                  <a:srgbClr val="000000"/>
                </a:solidFill>
                <a:latin typeface="Bookman Old Style" panose="02050604050505020204" pitchFamily="18" charset="0"/>
              </a:rPr>
              <a:t>I</a:t>
            </a:r>
            <a:r>
              <a:rPr lang="ru-RU" altLang="ru-RU" sz="3100" i="1">
                <a:solidFill>
                  <a:srgbClr val="000000"/>
                </a:solidFill>
                <a:latin typeface="Bookman Old Style" panose="02050604050505020204" pitchFamily="18" charset="0"/>
              </a:rPr>
              <a:t>, впоследствии русскому генералу Ганнибалу</a:t>
            </a:r>
            <a:r>
              <a:rPr lang="ru-RU" altLang="ru-RU" sz="310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14313" y="4500563"/>
            <a:ext cx="342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Н.О. Пушкина. 1800-е гг.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6215063" y="3571875"/>
            <a:ext cx="27146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14313"/>
            <a:ext cx="287178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31146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214688" y="214313"/>
            <a:ext cx="28575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400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Детей в семье Пушкиных было трое. Старшая -Ольга,  второй  - Александр и младший – Лёвушка, любимец семьи.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3500438"/>
            <a:ext cx="19208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14313" y="3857625"/>
            <a:ext cx="272891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800" b="1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Ольга Сергеевна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00750" y="4071938"/>
            <a:ext cx="2387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800" b="1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Лев</a:t>
            </a:r>
            <a:r>
              <a:rPr lang="ru-RU" altLang="ru-RU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Сергеевич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357438" y="6143625"/>
            <a:ext cx="43576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800" b="1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Александр</a:t>
            </a:r>
            <a:r>
              <a:rPr lang="ru-RU" altLang="ru-RU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Сергеевич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20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20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0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 flipH="1">
            <a:off x="5286375" y="714375"/>
            <a:ext cx="3500438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400" i="1">
                <a:solidFill>
                  <a:srgbClr val="000000"/>
                </a:solidFill>
                <a:latin typeface="Bookman Old Style" panose="02050604050505020204" pitchFamily="18" charset="0"/>
              </a:rPr>
              <a:t>Жена А.С.Пушкина- </a:t>
            </a:r>
            <a:r>
              <a:rPr lang="ru-RU" altLang="ru-RU" sz="2400" i="1" u="sng">
                <a:solidFill>
                  <a:srgbClr val="000000"/>
                </a:solidFill>
                <a:latin typeface="Bookman Old Style" panose="02050604050505020204" pitchFamily="18" charset="0"/>
              </a:rPr>
              <a:t>Наталия Николаевна Гончарова.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ru-RU" altLang="ru-RU" sz="2400" i="1" u="sng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4810125" cy="591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857625"/>
            <a:ext cx="19431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759200"/>
            <a:ext cx="1762125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14313"/>
            <a:ext cx="200025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14313" y="928688"/>
            <a:ext cx="2214562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Старшая дочь,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Мария Александровна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Пушкина </a:t>
            </a:r>
            <a:b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</a:b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(1832-1919г.) 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14313" y="4357688"/>
            <a:ext cx="2214562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Старший сын, Александр Александрович Пушкин </a:t>
            </a:r>
            <a:b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</a:b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(1833-1914г.)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715125" y="4429125"/>
            <a:ext cx="2286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Младший сын, Григорий Александрович Пушкин </a:t>
            </a:r>
            <a:b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</a:b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(1835-1913г.)</a:t>
            </a:r>
            <a:r>
              <a:rPr lang="ru-RU" altLang="ru-RU" i="1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8"/>
            <a:ext cx="21272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6786563" y="857250"/>
            <a:ext cx="21431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Младшая дочь, Наталья Александровна Пушкина </a:t>
            </a:r>
            <a:b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</a:br>
            <a:r>
              <a:rPr lang="ru-RU" altLang="ru-RU" b="1" i="1">
                <a:solidFill>
                  <a:srgbClr val="000000"/>
                </a:solidFill>
                <a:latin typeface="Bookman Old Style" panose="02050604050505020204" pitchFamily="18" charset="0"/>
              </a:rPr>
              <a:t>(1836-1913г.)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0" y="3357563"/>
            <a:ext cx="75565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ru-RU" sz="2200" i="1">
                <a:solidFill>
                  <a:srgbClr val="000000"/>
                </a:solidFill>
                <a:latin typeface="Bookman Old Style" panose="02050604050505020204" pitchFamily="18" charset="0"/>
              </a:rPr>
              <a:t>  У А.С.Пушкина и Натальи Гончаровой было четверо детей.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additive="repl">
                                        <p:cTn id="6" dur="1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1000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80,-64)"/>
                                          </p:val>
                                        </p:tav>
                                        <p:tav>
                                          <p:val>
                                            <p:strVal val="rgb(0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1000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80,-64)"/>
                                          </p:val>
                                        </p:tav>
                                        <p:tav>
                                          <p:val>
                                            <p:strVal val="rgb(0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1000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1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2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33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7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2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44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8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3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Pages>1</Pages>
  <Words>353</Words>
  <Characters>0</Characters>
  <Application>Microsoft Office PowerPoint</Application>
  <DocSecurity>0</DocSecurity>
  <PresentationFormat>Экран (4:3)</PresentationFormat>
  <Lines>0</Lines>
  <Paragraphs>63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Microsoft YaHei</vt:lpstr>
      <vt:lpstr>Arial</vt:lpstr>
      <vt:lpstr>Bookman Old Style</vt:lpstr>
      <vt:lpstr>Calibri</vt:lpstr>
      <vt:lpstr>굴림</vt:lpstr>
      <vt:lpstr>Lucida Sans Unicode</vt:lpstr>
      <vt:lpstr>Times New Roman</vt:lpstr>
      <vt:lpstr>Wingdings 2</vt:lpstr>
      <vt:lpstr>Тема Office</vt:lpstr>
      <vt:lpstr>1_Тема Office</vt:lpstr>
      <vt:lpstr>2_Тема Office</vt:lpstr>
      <vt:lpstr>3_Тема Office</vt:lpstr>
      <vt:lpstr>    А.С.Пушкин (для детей 5-7 лет)</vt:lpstr>
      <vt:lpstr>                                          « А.С.Пушкин 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 лукоморья дуб зелёный Из поэмы "Руслан и Людмила" - А.С. Пушкин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А.С.Пушкин (для детей 5-7 лет)</dc:title>
  <cp:lastModifiedBy>User</cp:lastModifiedBy>
  <cp:revision>7</cp:revision>
  <dcterms:created xsi:type="dcterms:W3CDTF">1601-01-01T00:00:00Z</dcterms:created>
  <dcterms:modified xsi:type="dcterms:W3CDTF">2025-04-07T06:21:42Z</dcterms:modified>
</cp:coreProperties>
</file>